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58" r:id="rId5"/>
    <p:sldId id="265" r:id="rId6"/>
    <p:sldId id="261" r:id="rId7"/>
    <p:sldId id="263" r:id="rId8"/>
    <p:sldId id="262" r:id="rId9"/>
    <p:sldId id="266" r:id="rId10"/>
    <p:sldId id="260" r:id="rId11"/>
    <p:sldId id="264" r:id="rId12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C2E"/>
    <a:srgbClr val="37441C"/>
    <a:srgbClr val="F57913"/>
    <a:srgbClr val="20117D"/>
    <a:srgbClr val="005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5" d="100"/>
          <a:sy n="105" d="100"/>
        </p:scale>
        <p:origin x="-144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8FBFC09-7A1C-4703-B1F1-FB9B5CE3DC50}" type="datetimeFigureOut">
              <a:rPr lang="ru-RU"/>
              <a:pPr>
                <a:defRPr/>
              </a:pPr>
              <a:t>12.01.2013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9D200C5-E56E-45D5-A187-B96180FC6C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206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D200C5-E56E-45D5-A187-B96180FC6C04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1F8B3-C453-4CA0-8664-1645EE173AD8}" type="datetime1">
              <a:rPr lang="ru-RU"/>
              <a:pPr>
                <a:defRPr/>
              </a:pPr>
              <a:t>12.01.2013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4F121-4D83-4260-98AA-31D54E980E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208E4-E102-4DBE-AAD8-806F8D489055}" type="datetime1">
              <a:rPr lang="ru-RU"/>
              <a:pPr>
                <a:defRPr/>
              </a:pPr>
              <a:t>12.01.2013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5F25D-FAAF-409C-B2B6-DE18DDD53E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73356-A3A1-46D1-99FB-F3946068008A}" type="datetime1">
              <a:rPr lang="ru-RU"/>
              <a:pPr>
                <a:defRPr/>
              </a:pPr>
              <a:t>12.01.2013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A0460-23E2-4D1F-A5E9-781033800F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47DC1-EF74-4560-B219-A77506FF64CD}" type="datetime1">
              <a:rPr lang="ru-RU"/>
              <a:pPr>
                <a:defRPr/>
              </a:pPr>
              <a:t>12.01.2013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9E3C5-BDDA-45FF-A171-9369F4A437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5E526-4A2A-4269-A24E-418C011DEFD5}" type="datetime1">
              <a:rPr lang="ru-RU"/>
              <a:pPr>
                <a:defRPr/>
              </a:pPr>
              <a:t>12.01.2013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06DD4-7695-40F7-AD13-BCBA574CFF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449B3-B444-4ECA-95BE-423E6DF5D0B4}" type="datetime1">
              <a:rPr lang="ru-RU"/>
              <a:pPr>
                <a:defRPr/>
              </a:pPr>
              <a:t>12.01.2013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A9DA6-1D14-4294-9DB0-989C755F2D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E5634-C10C-48DD-AACB-33E5799A5D15}" type="datetime1">
              <a:rPr lang="ru-RU"/>
              <a:pPr>
                <a:defRPr/>
              </a:pPr>
              <a:t>12.01.2013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00F3B-3CAF-4822-8EC8-E48E739E1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FFE73-ED30-4A7A-B29A-7390C85BAF12}" type="datetime1">
              <a:rPr lang="ru-RU"/>
              <a:pPr>
                <a:defRPr/>
              </a:pPr>
              <a:t>12.01.2013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CCFC7-3EDC-4402-BF53-998CCAF715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bg-BG" noProof="0" smtClean="0"/>
              <a:t>Щракнете върху иконата, за да добавите картина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961BD-6B75-49AF-AA65-977389914606}" type="datetime1">
              <a:rPr lang="ru-RU"/>
              <a:pPr>
                <a:defRPr/>
              </a:pPr>
              <a:t>12.01.2013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8F9D0-D843-4AE9-8F99-A13C2735E8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985D7-1EFC-4E3A-99CB-52E8A64626FE}" type="datetime1">
              <a:rPr lang="ru-RU"/>
              <a:pPr>
                <a:defRPr/>
              </a:pPr>
              <a:t>12.01.2013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38879-8025-496B-8086-57B232B07C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53615-5635-435F-B232-D970343CCF0E}" type="datetime1">
              <a:rPr lang="ru-RU"/>
              <a:pPr>
                <a:defRPr/>
              </a:pPr>
              <a:t>12.01.2013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47AE2-E746-41CC-9267-BF7EF74ABB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BC0BD6F-AD79-4041-8444-B4540E6C6C3F}" type="datetime1">
              <a:rPr lang="ru-RU"/>
              <a:pPr>
                <a:defRPr/>
              </a:pPr>
              <a:t>12.01.2013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A93418-7F84-467D-979A-287C2B65B7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/>
  </p:transition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4"/>
          <p:cNvSpPr/>
          <p:nvPr/>
        </p:nvSpPr>
        <p:spPr>
          <a:xfrm flipV="1">
            <a:off x="0" y="0"/>
            <a:ext cx="8001000" cy="6858000"/>
          </a:xfrm>
          <a:prstGeom prst="rtTriangle">
            <a:avLst/>
          </a:prstGeom>
          <a:blipFill dpi="0" rotWithShape="1">
            <a:blip r:embed="rId4">
              <a:alphaModFix amt="94000"/>
            </a:blip>
            <a:srcRect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2909618" flipH="1">
            <a:off x="3905228" y="-1812572"/>
            <a:ext cx="119129" cy="1048314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 rot="20815945">
            <a:off x="2765425" y="2565400"/>
            <a:ext cx="1263650" cy="22463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</a:t>
            </a:r>
            <a:endParaRPr lang="ru-RU" sz="1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0"/>
          <p:cNvSpPr txBox="1"/>
          <p:nvPr/>
        </p:nvSpPr>
        <p:spPr>
          <a:xfrm rot="20983810">
            <a:off x="785813" y="4329113"/>
            <a:ext cx="1330325" cy="224631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rgbClr val="F57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</a:t>
            </a:r>
            <a:endParaRPr lang="ru-RU" sz="14000" b="1" dirty="0">
              <a:solidFill>
                <a:srgbClr val="F57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0"/>
          <p:cNvSpPr txBox="1"/>
          <p:nvPr/>
        </p:nvSpPr>
        <p:spPr>
          <a:xfrm rot="20314623">
            <a:off x="5470525" y="733425"/>
            <a:ext cx="1177925" cy="22479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</a:t>
            </a:r>
            <a:endParaRPr lang="ru-RU" sz="1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0"/>
          <p:cNvSpPr txBox="1"/>
          <p:nvPr/>
        </p:nvSpPr>
        <p:spPr>
          <a:xfrm rot="21443890">
            <a:off x="1558925" y="3711575"/>
            <a:ext cx="1200150" cy="22463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</a:t>
            </a:r>
            <a:endParaRPr lang="ru-RU" sz="1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 rot="20736033">
            <a:off x="2424113" y="3041650"/>
            <a:ext cx="1354137" cy="22479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ln w="11430"/>
                <a:solidFill>
                  <a:srgbClr val="20117D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</a:t>
            </a:r>
            <a:endParaRPr lang="ru-RU" sz="14000" b="1" dirty="0">
              <a:ln w="11430"/>
              <a:solidFill>
                <a:srgbClr val="20117D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0"/>
          <p:cNvSpPr txBox="1"/>
          <p:nvPr/>
        </p:nvSpPr>
        <p:spPr>
          <a:xfrm rot="20803648">
            <a:off x="4019550" y="1535113"/>
            <a:ext cx="1806575" cy="22463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</a:t>
            </a:r>
            <a:endParaRPr lang="ru-RU" sz="14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0"/>
          <p:cNvSpPr txBox="1"/>
          <p:nvPr/>
        </p:nvSpPr>
        <p:spPr>
          <a:xfrm rot="21292455">
            <a:off x="3673475" y="2200275"/>
            <a:ext cx="923925" cy="22463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</a:t>
            </a:r>
            <a:endParaRPr lang="ru-RU" sz="1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0"/>
          <p:cNvSpPr txBox="1"/>
          <p:nvPr/>
        </p:nvSpPr>
        <p:spPr>
          <a:xfrm rot="21082940">
            <a:off x="4813300" y="1228725"/>
            <a:ext cx="1138238" cy="22463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endParaRPr lang="ru-RU" sz="1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6143625" y="142875"/>
            <a:ext cx="1143000" cy="22463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</a:t>
            </a:r>
            <a:endParaRPr lang="ru-RU" sz="14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10"/>
          <p:cNvSpPr txBox="1"/>
          <p:nvPr/>
        </p:nvSpPr>
        <p:spPr>
          <a:xfrm rot="20983810">
            <a:off x="315913" y="601663"/>
            <a:ext cx="350837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57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</a:t>
            </a:r>
            <a:endParaRPr lang="ru-RU" b="1" dirty="0">
              <a:solidFill>
                <a:srgbClr val="F57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10"/>
          <p:cNvSpPr txBox="1"/>
          <p:nvPr/>
        </p:nvSpPr>
        <p:spPr>
          <a:xfrm rot="21443890">
            <a:off x="936625" y="436563"/>
            <a:ext cx="350838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 rot="20736033">
            <a:off x="1397000" y="466725"/>
            <a:ext cx="3524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</a:t>
            </a:r>
            <a:endParaRPr lang="ru-RU" b="1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10"/>
          <p:cNvSpPr txBox="1"/>
          <p:nvPr/>
        </p:nvSpPr>
        <p:spPr>
          <a:xfrm rot="20803648">
            <a:off x="2036763" y="682625"/>
            <a:ext cx="3937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10"/>
          <p:cNvSpPr txBox="1"/>
          <p:nvPr/>
        </p:nvSpPr>
        <p:spPr>
          <a:xfrm rot="21082940">
            <a:off x="3168650" y="522288"/>
            <a:ext cx="328613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10"/>
          <p:cNvSpPr txBox="1"/>
          <p:nvPr/>
        </p:nvSpPr>
        <p:spPr>
          <a:xfrm rot="21292455">
            <a:off x="2587625" y="508000"/>
            <a:ext cx="190500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</a:t>
            </a:r>
            <a:endParaRPr lang="ru-RU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10"/>
          <p:cNvSpPr txBox="1"/>
          <p:nvPr/>
        </p:nvSpPr>
        <p:spPr>
          <a:xfrm>
            <a:off x="3578225" y="207963"/>
            <a:ext cx="563563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</a:t>
            </a:r>
            <a:endParaRPr lang="ru-RU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70" name="Picture 25" descr="E:\Мери\Рамки, грамоти, фонове и др\Картинки\Деца\deva21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3" y="1214438"/>
            <a:ext cx="2797175" cy="206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авоъгълник 21"/>
          <p:cNvSpPr/>
          <p:nvPr/>
        </p:nvSpPr>
        <p:spPr>
          <a:xfrm>
            <a:off x="4286248" y="4357694"/>
            <a:ext cx="4620689" cy="193899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dirty="0">
                <a:ln/>
                <a:solidFill>
                  <a:srgbClr val="37441C"/>
                </a:solidFill>
                <a:latin typeface="Times New Roman" pitchFamily="18" charset="0"/>
                <a:cs typeface="Times New Roman" pitchFamily="18" charset="0"/>
              </a:rPr>
              <a:t>Звук и буква</a:t>
            </a:r>
            <a:br>
              <a:rPr lang="ru-RU" sz="6000" b="1" dirty="0">
                <a:ln/>
                <a:solidFill>
                  <a:srgbClr val="37441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err="1">
                <a:ln/>
                <a:solidFill>
                  <a:srgbClr val="37441C"/>
                </a:solidFill>
                <a:latin typeface="Times New Roman" pitchFamily="18" charset="0"/>
                <a:cs typeface="Times New Roman" pitchFamily="18" charset="0"/>
              </a:rPr>
              <a:t>Вв</a:t>
            </a:r>
            <a:endParaRPr lang="bg-BG" sz="6000" b="1" dirty="0">
              <a:ln/>
              <a:solidFill>
                <a:srgbClr val="37441C"/>
              </a:solidFill>
              <a:cs typeface="+mn-cs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7" grpId="0"/>
      <p:bldP spid="17" grpId="1"/>
      <p:bldP spid="13" grpId="0"/>
      <p:bldP spid="13" grpId="1"/>
      <p:bldP spid="10" grpId="0"/>
      <p:bldP spid="10" grpId="1"/>
      <p:bldP spid="15" grpId="0"/>
      <p:bldP spid="15" grpId="1"/>
      <p:bldP spid="14" grpId="0"/>
      <p:bldP spid="14" grpId="1"/>
      <p:bldP spid="16" grpId="0"/>
      <p:bldP spid="16" grpId="1"/>
      <p:bldP spid="18" grpId="0"/>
      <p:bldP spid="18" grpId="1"/>
      <p:bldP spid="41" grpId="0"/>
      <p:bldP spid="42" grpId="0"/>
      <p:bldP spid="42" grpId="1"/>
      <p:bldP spid="43" grpId="0"/>
      <p:bldP spid="43" grpId="1"/>
      <p:bldP spid="44" grpId="0"/>
      <p:bldP spid="45" grpId="0"/>
      <p:bldP spid="46" grpId="0"/>
      <p:bldP spid="4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128249-2609-4155-A297-0CFEF383CD59}" type="slidenum">
              <a:rPr lang="ru-RU"/>
              <a:pPr>
                <a:defRPr/>
              </a:pPr>
              <a:t>2</a:t>
            </a:fld>
            <a:endParaRPr lang="ru-RU"/>
          </a:p>
        </p:txBody>
      </p:sp>
      <p:pic>
        <p:nvPicPr>
          <p:cNvPr id="3075" name="Picture 25" descr="E:\Мери\Рамки, грамоти, фонове и др\Картинки\Деца\deva2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1336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C:\Users\Мери\Desktop\n697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4071942"/>
            <a:ext cx="4143372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авоъгълник 5"/>
          <p:cNvSpPr/>
          <p:nvPr/>
        </p:nvSpPr>
        <p:spPr>
          <a:xfrm>
            <a:off x="1266522" y="1142984"/>
            <a:ext cx="7877478" cy="258532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 err="1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Пуши</a:t>
            </a:r>
            <a:r>
              <a:rPr lang="en-US" sz="5400" b="1" dirty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5400" b="1" dirty="0" err="1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свири</a:t>
            </a:r>
            <a:r>
              <a:rPr lang="en-US" sz="5400" b="1" dirty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5400" b="1" dirty="0" err="1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трака</a:t>
            </a:r>
            <a:r>
              <a:rPr lang="en-US" sz="5400" b="1" dirty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bg-BG" sz="5400" b="1" dirty="0">
              <a:ln/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5400" b="1" dirty="0" err="1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5400" b="1" dirty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него</a:t>
            </a:r>
            <a:r>
              <a:rPr lang="en-US" sz="5400" b="1" dirty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5400" b="1" dirty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перон</a:t>
            </a:r>
            <a:r>
              <a:rPr lang="en-US" sz="5400" b="1" dirty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5400" b="1" dirty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чака</a:t>
            </a:r>
            <a:r>
              <a:rPr lang="en-US" sz="5400" b="1" dirty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bg-BG" sz="5400" b="1" dirty="0">
              <a:ln/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bg-BG" sz="5400" b="1" dirty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Що е то?</a:t>
            </a:r>
            <a:r>
              <a:rPr lang="en-US" sz="5400" b="1" dirty="0">
                <a:ln/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bg-BG" sz="5400" b="1" dirty="0">
              <a:ln/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22849E-6 L 0.56476 0.0020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7DFDE3-6DCF-40E0-AA0A-9735648F809E}" type="slidenum">
              <a:rPr lang="ru-RU"/>
              <a:pPr>
                <a:defRPr/>
              </a:pPr>
              <a:t>3</a:t>
            </a:fld>
            <a:endParaRPr lang="ru-RU"/>
          </a:p>
        </p:txBody>
      </p:sp>
      <p:pic>
        <p:nvPicPr>
          <p:cNvPr id="4099" name="Picture 25" descr="E:\Мери\Рамки, грамоти, фонове и др\Картинки\Деца\deva2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688" y="0"/>
            <a:ext cx="229552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E:\Мери\Рамки, грамоти, фонове и др\Табели и надписи\Цифри и букви\Букви с картинки\велосипед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57313"/>
            <a:ext cx="91440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28C10A-607B-4127-B22E-8BAFA7F2E780}" type="slidenum">
              <a:rPr lang="ru-RU"/>
              <a:pPr>
                <a:defRPr/>
              </a:pPr>
              <a:t>4</a:t>
            </a:fld>
            <a:endParaRPr lang="ru-RU"/>
          </a:p>
        </p:txBody>
      </p:sp>
      <p:pic>
        <p:nvPicPr>
          <p:cNvPr id="5123" name="Picture 25" descr="E:\Мери\Рамки, грамоти, фонове и др\Картинки\Деца\deva2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1336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авоъгълник 3"/>
          <p:cNvSpPr/>
          <p:nvPr/>
        </p:nvSpPr>
        <p:spPr>
          <a:xfrm>
            <a:off x="3071802" y="214290"/>
            <a:ext cx="389773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Да играем!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500188"/>
            <a:ext cx="1570038" cy="4892675"/>
          </a:xfrm>
          <a:prstGeom prst="rect">
            <a:avLst/>
          </a:prstGeom>
          <a:solidFill>
            <a:srgbClr val="70AC2E"/>
          </a:solidFill>
          <a:ln w="9525">
            <a:noFill/>
            <a:miter lim="800000"/>
            <a:headEnd/>
            <a:tailEnd/>
          </a:ln>
        </p:spPr>
      </p:pic>
      <p:pic>
        <p:nvPicPr>
          <p:cNvPr id="5126" name="Picture 6" descr="C:\Users\Мери\Desktop\vaza1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2071688"/>
            <a:ext cx="15303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C:\Users\Мери\Desktop\59a6043c5b0a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28813" y="1500188"/>
            <a:ext cx="5240337" cy="469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 descr="C:\Users\Мери\Desktop\babochka27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25" y="1428750"/>
            <a:ext cx="4584700" cy="435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 descr="C:\Users\Мери\Desktop\vorob13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85938" y="2143125"/>
            <a:ext cx="5486400" cy="36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" descr="C:\Users\Мери\Desktop\6ba316d3b900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52625" y="1071563"/>
            <a:ext cx="5337175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11" descr="C:\Users\Мери\Desktop\9771f49272e9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071688" y="2071688"/>
            <a:ext cx="4198937" cy="321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12" descr="C:\Users\Мери\Desktop\c3178cb47dae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86000" y="1643063"/>
            <a:ext cx="4746625" cy="406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Picture 13" descr="C:\Users\Мери\Desktop\d87919ea2561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785938" y="2143125"/>
            <a:ext cx="4452937" cy="373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Picture 15" descr="C:\Users\Мери\Desktop\86b02365fa48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071813" y="1428750"/>
            <a:ext cx="3146425" cy="527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5" descr="C:\Users\Мери\Desktop\4f3a34dcb0c7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643063" y="1285875"/>
            <a:ext cx="5935662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3000"/>
                            </p:stCondLst>
                            <p:childTnLst>
                              <p:par>
                                <p:cTn id="5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000"/>
                            </p:stCondLst>
                            <p:childTnLst>
                              <p:par>
                                <p:cTn id="7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3000"/>
                            </p:stCondLst>
                            <p:childTnLst>
                              <p:par>
                                <p:cTn id="8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2000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0"/>
                            </p:stCondLst>
                            <p:childTnLst>
                              <p:par>
                                <p:cTn id="8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000"/>
                            </p:stCondLst>
                            <p:childTnLst>
                              <p:par>
                                <p:cTn id="9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3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3000"/>
                            </p:stCondLst>
                            <p:childTnLst>
                              <p:par>
                                <p:cTn id="10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2000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2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5000"/>
                            </p:stCondLst>
                            <p:childTnLst>
                              <p:par>
                                <p:cTn id="1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3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3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8000"/>
                            </p:stCondLst>
                            <p:childTnLst>
                              <p:par>
                                <p:cTn id="11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2000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00"/>
                            </p:stCondLst>
                            <p:childTnLst>
                              <p:par>
                                <p:cTn id="1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DB03AB-C4E3-400A-85C8-CFE45962A378}" type="slidenum">
              <a:rPr lang="ru-RU"/>
              <a:pPr>
                <a:defRPr/>
              </a:pPr>
              <a:t>5</a:t>
            </a:fld>
            <a:endParaRPr lang="ru-RU"/>
          </a:p>
        </p:txBody>
      </p:sp>
      <p:pic>
        <p:nvPicPr>
          <p:cNvPr id="6147" name="Picture 25" descr="E:\Мери\Рамки, грамоти, фонове и др\Картинки\Деца\deva2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38" y="0"/>
            <a:ext cx="2786062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авоъгълник 3"/>
          <p:cNvSpPr/>
          <p:nvPr/>
        </p:nvSpPr>
        <p:spPr>
          <a:xfrm>
            <a:off x="1142976" y="214290"/>
            <a:ext cx="5429288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Четем срички</a:t>
            </a:r>
          </a:p>
        </p:txBody>
      </p:sp>
      <p:sp>
        <p:nvSpPr>
          <p:cNvPr id="7" name="Правоъгълник 6"/>
          <p:cNvSpPr/>
          <p:nvPr/>
        </p:nvSpPr>
        <p:spPr>
          <a:xfrm>
            <a:off x="928662" y="1785926"/>
            <a:ext cx="1075424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ва</a:t>
            </a:r>
            <a:endParaRPr lang="bg-BG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+mn-cs"/>
            </a:endParaRP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714348" y="3000372"/>
            <a:ext cx="1714512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bg-BG" sz="6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вра</a:t>
            </a:r>
          </a:p>
        </p:txBody>
      </p:sp>
      <p:sp>
        <p:nvSpPr>
          <p:cNvPr id="12" name="Правоъгълник 11"/>
          <p:cNvSpPr/>
          <p:nvPr/>
        </p:nvSpPr>
        <p:spPr>
          <a:xfrm>
            <a:off x="2928926" y="1785926"/>
            <a:ext cx="1117101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 err="1">
                <a:ln/>
                <a:solidFill>
                  <a:srgbClr val="00B050"/>
                </a:solidFill>
                <a:cs typeface="+mn-cs"/>
              </a:rPr>
              <a:t>во</a:t>
            </a:r>
            <a:endParaRPr lang="bg-BG" sz="6000" b="1" dirty="0">
              <a:ln/>
              <a:solidFill>
                <a:srgbClr val="00B050"/>
              </a:solidFill>
              <a:cs typeface="+mn-cs"/>
            </a:endParaRPr>
          </a:p>
        </p:txBody>
      </p:sp>
      <p:sp>
        <p:nvSpPr>
          <p:cNvPr id="14" name="Правоъгълник 13"/>
          <p:cNvSpPr/>
          <p:nvPr/>
        </p:nvSpPr>
        <p:spPr>
          <a:xfrm>
            <a:off x="4714876" y="1785926"/>
            <a:ext cx="1130438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ви</a:t>
            </a:r>
          </a:p>
        </p:txBody>
      </p:sp>
      <p:sp>
        <p:nvSpPr>
          <p:cNvPr id="19" name="Текстово поле 18"/>
          <p:cNvSpPr txBox="1"/>
          <p:nvPr/>
        </p:nvSpPr>
        <p:spPr>
          <a:xfrm>
            <a:off x="6858016" y="1785926"/>
            <a:ext cx="1143008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g-BG" sz="6000" b="1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ве</a:t>
            </a:r>
            <a:endParaRPr lang="bg-BG" sz="60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+mn-cs"/>
            </a:endParaRPr>
          </a:p>
        </p:txBody>
      </p:sp>
      <p:sp>
        <p:nvSpPr>
          <p:cNvPr id="22" name="Правоъгълник 21"/>
          <p:cNvSpPr/>
          <p:nvPr/>
        </p:nvSpPr>
        <p:spPr>
          <a:xfrm>
            <a:off x="4714876" y="3000372"/>
            <a:ext cx="1600118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ври</a:t>
            </a:r>
          </a:p>
        </p:txBody>
      </p:sp>
      <p:sp>
        <p:nvSpPr>
          <p:cNvPr id="23" name="Правоъгълник 22"/>
          <p:cNvSpPr/>
          <p:nvPr/>
        </p:nvSpPr>
        <p:spPr>
          <a:xfrm>
            <a:off x="6715140" y="3000372"/>
            <a:ext cx="1555234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вре</a:t>
            </a:r>
          </a:p>
        </p:txBody>
      </p:sp>
      <p:sp>
        <p:nvSpPr>
          <p:cNvPr id="24" name="Правоъгълник 23"/>
          <p:cNvSpPr/>
          <p:nvPr/>
        </p:nvSpPr>
        <p:spPr>
          <a:xfrm>
            <a:off x="2643174" y="3000372"/>
            <a:ext cx="1586845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вол</a:t>
            </a:r>
          </a:p>
        </p:txBody>
      </p:sp>
      <p:sp>
        <p:nvSpPr>
          <p:cNvPr id="25" name="Правоъгълник 24"/>
          <p:cNvSpPr/>
          <p:nvPr/>
        </p:nvSpPr>
        <p:spPr>
          <a:xfrm>
            <a:off x="714348" y="4286256"/>
            <a:ext cx="1564339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вла</a:t>
            </a:r>
            <a:endParaRPr lang="bg-BG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+mn-cs"/>
            </a:endParaRPr>
          </a:p>
        </p:txBody>
      </p:sp>
      <p:sp>
        <p:nvSpPr>
          <p:cNvPr id="26" name="Правоъгълник 25"/>
          <p:cNvSpPr/>
          <p:nvPr/>
        </p:nvSpPr>
        <p:spPr>
          <a:xfrm>
            <a:off x="2714612" y="4286256"/>
            <a:ext cx="1595886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 err="1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вло</a:t>
            </a:r>
            <a:endParaRPr lang="bg-BG" sz="6000" b="1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+mn-cs"/>
            </a:endParaRPr>
          </a:p>
        </p:txBody>
      </p:sp>
      <p:sp>
        <p:nvSpPr>
          <p:cNvPr id="27" name="Правоъгълник 26"/>
          <p:cNvSpPr/>
          <p:nvPr/>
        </p:nvSpPr>
        <p:spPr>
          <a:xfrm>
            <a:off x="4786314" y="4286256"/>
            <a:ext cx="1609223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 err="1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вли</a:t>
            </a:r>
            <a:endParaRPr lang="bg-BG" sz="6000" b="1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+mn-cs"/>
            </a:endParaRPr>
          </a:p>
        </p:txBody>
      </p:sp>
      <p:sp>
        <p:nvSpPr>
          <p:cNvPr id="28" name="Правоъгълник 27"/>
          <p:cNvSpPr/>
          <p:nvPr/>
        </p:nvSpPr>
        <p:spPr>
          <a:xfrm>
            <a:off x="6715140" y="4286256"/>
            <a:ext cx="1554208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000" b="1" dirty="0" err="1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вле</a:t>
            </a:r>
            <a:endParaRPr lang="bg-BG" sz="60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+mn-cs"/>
            </a:endParaRPr>
          </a:p>
        </p:txBody>
      </p:sp>
      <p:sp>
        <p:nvSpPr>
          <p:cNvPr id="29" name="Правоъгълник 28"/>
          <p:cNvSpPr/>
          <p:nvPr/>
        </p:nvSpPr>
        <p:spPr>
          <a:xfrm>
            <a:off x="928662" y="2143116"/>
            <a:ext cx="1143008" cy="6107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30" name="Правоъгълник 29"/>
          <p:cNvSpPr/>
          <p:nvPr/>
        </p:nvSpPr>
        <p:spPr>
          <a:xfrm>
            <a:off x="2928926" y="2143116"/>
            <a:ext cx="1143008" cy="6107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31" name="Правоъгълник 30"/>
          <p:cNvSpPr/>
          <p:nvPr/>
        </p:nvSpPr>
        <p:spPr>
          <a:xfrm>
            <a:off x="4643438" y="2143116"/>
            <a:ext cx="1143008" cy="6107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32" name="Правоъгълник 31"/>
          <p:cNvSpPr/>
          <p:nvPr/>
        </p:nvSpPr>
        <p:spPr>
          <a:xfrm>
            <a:off x="6786578" y="2143116"/>
            <a:ext cx="1143008" cy="6107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33" name="Правоъгълник 32"/>
          <p:cNvSpPr/>
          <p:nvPr/>
        </p:nvSpPr>
        <p:spPr>
          <a:xfrm>
            <a:off x="785786" y="3357562"/>
            <a:ext cx="1428760" cy="6107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34" name="Правоъгълник 33"/>
          <p:cNvSpPr/>
          <p:nvPr/>
        </p:nvSpPr>
        <p:spPr>
          <a:xfrm>
            <a:off x="2786050" y="3357562"/>
            <a:ext cx="1428760" cy="6107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35" name="Правоъгълник 34"/>
          <p:cNvSpPr/>
          <p:nvPr/>
        </p:nvSpPr>
        <p:spPr>
          <a:xfrm>
            <a:off x="4786314" y="3357562"/>
            <a:ext cx="1428760" cy="6107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36" name="Правоъгълник 35"/>
          <p:cNvSpPr/>
          <p:nvPr/>
        </p:nvSpPr>
        <p:spPr>
          <a:xfrm>
            <a:off x="6786578" y="3357562"/>
            <a:ext cx="1428760" cy="6107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37" name="Правоъгълник 36"/>
          <p:cNvSpPr/>
          <p:nvPr/>
        </p:nvSpPr>
        <p:spPr>
          <a:xfrm>
            <a:off x="785786" y="4572008"/>
            <a:ext cx="1428760" cy="6107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38" name="Правоъгълник 37"/>
          <p:cNvSpPr/>
          <p:nvPr/>
        </p:nvSpPr>
        <p:spPr>
          <a:xfrm>
            <a:off x="2786050" y="4572008"/>
            <a:ext cx="1428760" cy="6107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39" name="Правоъгълник 38"/>
          <p:cNvSpPr/>
          <p:nvPr/>
        </p:nvSpPr>
        <p:spPr>
          <a:xfrm>
            <a:off x="4929190" y="4572008"/>
            <a:ext cx="1428760" cy="6107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40" name="Правоъгълник 39"/>
          <p:cNvSpPr/>
          <p:nvPr/>
        </p:nvSpPr>
        <p:spPr>
          <a:xfrm>
            <a:off x="6786578" y="4572008"/>
            <a:ext cx="1428760" cy="6107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0"/>
                            </p:stCondLst>
                            <p:childTnLst>
                              <p:par>
                                <p:cTn id="33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0"/>
                            </p:stCondLst>
                            <p:childTnLst>
                              <p:par>
                                <p:cTn id="37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0"/>
                            </p:stCondLst>
                            <p:childTnLst>
                              <p:par>
                                <p:cTn id="41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2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000"/>
                            </p:stCondLst>
                            <p:childTnLst>
                              <p:par>
                                <p:cTn id="45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000"/>
                            </p:stCondLst>
                            <p:childTnLst>
                              <p:par>
                                <p:cTn id="4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C3BCC8-DF76-4F4A-A909-5200FAD9B4F4}" type="slidenum">
              <a:rPr lang="ru-RU"/>
              <a:pPr>
                <a:defRPr/>
              </a:pPr>
              <a:t>6</a:t>
            </a:fld>
            <a:endParaRPr lang="ru-RU"/>
          </a:p>
        </p:txBody>
      </p:sp>
      <p:pic>
        <p:nvPicPr>
          <p:cNvPr id="7171" name="Picture 25" descr="E:\Мери\Рамки, грамоти, фонове и др\Картинки\Деца\deva2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00037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авоъгълник 3"/>
          <p:cNvSpPr/>
          <p:nvPr/>
        </p:nvSpPr>
        <p:spPr>
          <a:xfrm>
            <a:off x="928662" y="5643578"/>
            <a:ext cx="1357322" cy="9286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/>
              <a:t>вра</a:t>
            </a:r>
          </a:p>
        </p:txBody>
      </p:sp>
      <p:sp>
        <p:nvSpPr>
          <p:cNvPr id="6" name="Правоъгълник 5"/>
          <p:cNvSpPr/>
          <p:nvPr/>
        </p:nvSpPr>
        <p:spPr>
          <a:xfrm>
            <a:off x="2285984" y="5643578"/>
            <a:ext cx="1357322" cy="92869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/>
              <a:t>на</a:t>
            </a:r>
          </a:p>
        </p:txBody>
      </p:sp>
      <p:sp>
        <p:nvSpPr>
          <p:cNvPr id="8" name="Правоъгълник 7"/>
          <p:cNvSpPr/>
          <p:nvPr/>
        </p:nvSpPr>
        <p:spPr>
          <a:xfrm>
            <a:off x="928662" y="4500570"/>
            <a:ext cx="1357322" cy="9286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/>
              <a:t>вре</a:t>
            </a:r>
          </a:p>
        </p:txBody>
      </p:sp>
      <p:sp>
        <p:nvSpPr>
          <p:cNvPr id="9" name="Правоъгълник 8"/>
          <p:cNvSpPr/>
          <p:nvPr/>
        </p:nvSpPr>
        <p:spPr>
          <a:xfrm>
            <a:off x="2285984" y="4500570"/>
            <a:ext cx="1357322" cy="92869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/>
              <a:t>ме</a:t>
            </a:r>
          </a:p>
        </p:txBody>
      </p:sp>
      <p:sp>
        <p:nvSpPr>
          <p:cNvPr id="11" name="Правоъгълник 10"/>
          <p:cNvSpPr/>
          <p:nvPr/>
        </p:nvSpPr>
        <p:spPr>
          <a:xfrm>
            <a:off x="928662" y="3357562"/>
            <a:ext cx="1357322" cy="9286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 err="1"/>
              <a:t>ба</a:t>
            </a:r>
            <a:endParaRPr lang="bg-BG" sz="5400" dirty="0"/>
          </a:p>
        </p:txBody>
      </p:sp>
      <p:sp>
        <p:nvSpPr>
          <p:cNvPr id="12" name="Правоъгълник 11"/>
          <p:cNvSpPr/>
          <p:nvPr/>
        </p:nvSpPr>
        <p:spPr>
          <a:xfrm>
            <a:off x="2285984" y="3357562"/>
            <a:ext cx="1357322" cy="92869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 err="1"/>
              <a:t>вен</a:t>
            </a:r>
            <a:endParaRPr lang="bg-BG" sz="5400" dirty="0"/>
          </a:p>
        </p:txBody>
      </p:sp>
      <p:sp>
        <p:nvSpPr>
          <p:cNvPr id="14" name="Правоъгълник 13"/>
          <p:cNvSpPr/>
          <p:nvPr/>
        </p:nvSpPr>
        <p:spPr>
          <a:xfrm>
            <a:off x="928662" y="2285992"/>
            <a:ext cx="1357322" cy="8572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/>
              <a:t>ви</a:t>
            </a:r>
          </a:p>
        </p:txBody>
      </p:sp>
      <p:sp>
        <p:nvSpPr>
          <p:cNvPr id="15" name="Правоъгълник 14"/>
          <p:cNvSpPr/>
          <p:nvPr/>
        </p:nvSpPr>
        <p:spPr>
          <a:xfrm>
            <a:off x="2285984" y="2285992"/>
            <a:ext cx="1357322" cy="85725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/>
              <a:t>ла</a:t>
            </a:r>
          </a:p>
        </p:txBody>
      </p:sp>
      <p:sp>
        <p:nvSpPr>
          <p:cNvPr id="16" name="Правоъгълник 15"/>
          <p:cNvSpPr/>
          <p:nvPr/>
        </p:nvSpPr>
        <p:spPr>
          <a:xfrm>
            <a:off x="3929058" y="2285992"/>
            <a:ext cx="1928826" cy="85725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/>
              <a:t>вила</a:t>
            </a:r>
          </a:p>
        </p:txBody>
      </p:sp>
      <p:sp>
        <p:nvSpPr>
          <p:cNvPr id="17" name="Правоъгълник 16"/>
          <p:cNvSpPr/>
          <p:nvPr/>
        </p:nvSpPr>
        <p:spPr>
          <a:xfrm>
            <a:off x="928662" y="1357298"/>
            <a:ext cx="1357322" cy="8572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 err="1"/>
              <a:t>ва</a:t>
            </a:r>
            <a:endParaRPr lang="bg-BG" sz="5400" dirty="0"/>
          </a:p>
        </p:txBody>
      </p:sp>
      <p:sp>
        <p:nvSpPr>
          <p:cNvPr id="18" name="Правоъгълник 17"/>
          <p:cNvSpPr/>
          <p:nvPr/>
        </p:nvSpPr>
        <p:spPr>
          <a:xfrm>
            <a:off x="2285984" y="1357298"/>
            <a:ext cx="1357322" cy="85725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/>
              <a:t>на</a:t>
            </a:r>
          </a:p>
        </p:txBody>
      </p:sp>
      <p:sp>
        <p:nvSpPr>
          <p:cNvPr id="19" name="Правоъгълник 18"/>
          <p:cNvSpPr/>
          <p:nvPr/>
        </p:nvSpPr>
        <p:spPr>
          <a:xfrm>
            <a:off x="3929058" y="1357298"/>
            <a:ext cx="1928826" cy="85725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/>
              <a:t>вана</a:t>
            </a:r>
          </a:p>
        </p:txBody>
      </p:sp>
      <p:sp>
        <p:nvSpPr>
          <p:cNvPr id="20" name="Правоъгълник 19"/>
          <p:cNvSpPr/>
          <p:nvPr/>
        </p:nvSpPr>
        <p:spPr>
          <a:xfrm>
            <a:off x="3857620" y="5643578"/>
            <a:ext cx="2286016" cy="92869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/>
              <a:t>врана</a:t>
            </a:r>
          </a:p>
        </p:txBody>
      </p:sp>
      <p:sp>
        <p:nvSpPr>
          <p:cNvPr id="21" name="Правоъгълник 20"/>
          <p:cNvSpPr/>
          <p:nvPr/>
        </p:nvSpPr>
        <p:spPr>
          <a:xfrm>
            <a:off x="3929058" y="3357562"/>
            <a:ext cx="2214578" cy="92869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/>
              <a:t>бавен</a:t>
            </a:r>
          </a:p>
        </p:txBody>
      </p:sp>
      <p:sp>
        <p:nvSpPr>
          <p:cNvPr id="22" name="Правоъгълник 21"/>
          <p:cNvSpPr/>
          <p:nvPr/>
        </p:nvSpPr>
        <p:spPr>
          <a:xfrm>
            <a:off x="3929058" y="4500570"/>
            <a:ext cx="2214578" cy="92869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g-BG" sz="5400" dirty="0"/>
              <a:t>време</a:t>
            </a:r>
          </a:p>
        </p:txBody>
      </p:sp>
      <p:sp>
        <p:nvSpPr>
          <p:cNvPr id="23" name="Правоъгълник 22"/>
          <p:cNvSpPr/>
          <p:nvPr/>
        </p:nvSpPr>
        <p:spPr>
          <a:xfrm>
            <a:off x="4143372" y="214290"/>
            <a:ext cx="423103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Четем думи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27917-7AD4-4FD7-9B44-C642C15F570A}" type="slidenum">
              <a:rPr lang="ru-RU"/>
              <a:pPr>
                <a:defRPr/>
              </a:pPr>
              <a:t>7</a:t>
            </a:fld>
            <a:endParaRPr lang="ru-RU"/>
          </a:p>
        </p:txBody>
      </p:sp>
      <p:pic>
        <p:nvPicPr>
          <p:cNvPr id="8195" name="Picture 25" descr="E:\Мери\Рамки, грамоти, фонове и др\Картинки\Деца\deva2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13" y="0"/>
            <a:ext cx="3214687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авоъгълник 3"/>
          <p:cNvSpPr/>
          <p:nvPr/>
        </p:nvSpPr>
        <p:spPr>
          <a:xfrm>
            <a:off x="642911" y="214290"/>
            <a:ext cx="5143536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Да проверим!</a:t>
            </a: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000100" y="1500175"/>
            <a:ext cx="1357322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g-BG" sz="4800" dirty="0"/>
              <a:t>ло</a:t>
            </a:r>
            <a:r>
              <a:rPr lang="bg-BG" sz="4800" dirty="0">
                <a:solidFill>
                  <a:srgbClr val="F57913"/>
                </a:solidFill>
              </a:rPr>
              <a:t>в</a:t>
            </a: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2643174" y="1500174"/>
            <a:ext cx="163355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g-BG" sz="4800" dirty="0"/>
              <a:t>ло</a:t>
            </a:r>
            <a:r>
              <a:rPr lang="bg-BG" sz="4800" dirty="0">
                <a:solidFill>
                  <a:srgbClr val="F57913"/>
                </a:solidFill>
              </a:rPr>
              <a:t>в</a:t>
            </a:r>
            <a:r>
              <a:rPr lang="bg-BG" sz="4800" dirty="0"/>
              <a:t>и</a:t>
            </a:r>
          </a:p>
        </p:txBody>
      </p:sp>
      <p:cxnSp>
        <p:nvCxnSpPr>
          <p:cNvPr id="9" name="Съединител &quot;права стрелка&quot; 8"/>
          <p:cNvCxnSpPr>
            <a:endCxn id="0" idx="1"/>
          </p:cNvCxnSpPr>
          <p:nvPr/>
        </p:nvCxnSpPr>
        <p:spPr>
          <a:xfrm flipV="1">
            <a:off x="2357438" y="1916113"/>
            <a:ext cx="285750" cy="127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" name="Текстово поле 9"/>
          <p:cNvSpPr txBox="1"/>
          <p:nvPr/>
        </p:nvSpPr>
        <p:spPr>
          <a:xfrm>
            <a:off x="1000100" y="2571744"/>
            <a:ext cx="1357322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g-BG" sz="4800" dirty="0"/>
              <a:t>ле</a:t>
            </a:r>
            <a:r>
              <a:rPr lang="bg-BG" sz="4800" dirty="0">
                <a:solidFill>
                  <a:srgbClr val="F57913"/>
                </a:solidFill>
              </a:rPr>
              <a:t>в</a:t>
            </a: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2643174" y="2571744"/>
            <a:ext cx="1643074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g-BG" sz="4800" dirty="0"/>
              <a:t>ле</a:t>
            </a:r>
            <a:r>
              <a:rPr lang="bg-BG" sz="4800" dirty="0">
                <a:solidFill>
                  <a:srgbClr val="F57913"/>
                </a:solidFill>
              </a:rPr>
              <a:t>в</a:t>
            </a:r>
            <a:r>
              <a:rPr lang="bg-BG" sz="4800" dirty="0">
                <a:solidFill>
                  <a:schemeClr val="bg1"/>
                </a:solidFill>
              </a:rPr>
              <a:t>а</a:t>
            </a:r>
          </a:p>
        </p:txBody>
      </p:sp>
      <p:cxnSp>
        <p:nvCxnSpPr>
          <p:cNvPr id="12" name="Съединител &quot;права стрелка&quot; 11"/>
          <p:cNvCxnSpPr/>
          <p:nvPr/>
        </p:nvCxnSpPr>
        <p:spPr>
          <a:xfrm>
            <a:off x="2357438" y="3000375"/>
            <a:ext cx="35718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Текстово поле 14"/>
          <p:cNvSpPr txBox="1"/>
          <p:nvPr/>
        </p:nvSpPr>
        <p:spPr>
          <a:xfrm>
            <a:off x="5143504" y="4857760"/>
            <a:ext cx="1357322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g-BG" sz="4800" dirty="0">
                <a:solidFill>
                  <a:schemeClr val="bg1"/>
                </a:solidFill>
              </a:rPr>
              <a:t>но</a:t>
            </a:r>
            <a:r>
              <a:rPr lang="bg-BG" sz="4800" dirty="0">
                <a:solidFill>
                  <a:srgbClr val="F57913"/>
                </a:solidFill>
              </a:rPr>
              <a:t>в</a:t>
            </a:r>
          </a:p>
        </p:txBody>
      </p:sp>
      <p:sp>
        <p:nvSpPr>
          <p:cNvPr id="16" name="Текстово поле 15"/>
          <p:cNvSpPr txBox="1"/>
          <p:nvPr/>
        </p:nvSpPr>
        <p:spPr>
          <a:xfrm>
            <a:off x="6929454" y="4857760"/>
            <a:ext cx="1714512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g-BG" sz="4800" dirty="0">
                <a:solidFill>
                  <a:schemeClr val="bg1"/>
                </a:solidFill>
              </a:rPr>
              <a:t>но</a:t>
            </a:r>
            <a:r>
              <a:rPr lang="bg-BG" sz="4800" dirty="0">
                <a:solidFill>
                  <a:srgbClr val="F57913"/>
                </a:solidFill>
              </a:rPr>
              <a:t>в</a:t>
            </a:r>
            <a:r>
              <a:rPr lang="bg-BG" sz="4800" dirty="0">
                <a:solidFill>
                  <a:schemeClr val="bg1"/>
                </a:solidFill>
              </a:rPr>
              <a:t>о</a:t>
            </a:r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4714876" y="5786454"/>
            <a:ext cx="178595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g-BG" sz="4800" dirty="0">
                <a:solidFill>
                  <a:schemeClr val="bg1"/>
                </a:solidFill>
              </a:rPr>
              <a:t>пра</a:t>
            </a:r>
            <a:r>
              <a:rPr lang="bg-BG" sz="4800" dirty="0">
                <a:solidFill>
                  <a:srgbClr val="F57913"/>
                </a:solidFill>
              </a:rPr>
              <a:t>в</a:t>
            </a:r>
          </a:p>
        </p:txBody>
      </p:sp>
      <p:sp>
        <p:nvSpPr>
          <p:cNvPr id="18" name="Текстово поле 17"/>
          <p:cNvSpPr txBox="1"/>
          <p:nvPr/>
        </p:nvSpPr>
        <p:spPr>
          <a:xfrm>
            <a:off x="6929454" y="5786454"/>
            <a:ext cx="178595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g-BG" sz="4800" dirty="0">
                <a:solidFill>
                  <a:schemeClr val="bg1"/>
                </a:solidFill>
              </a:rPr>
              <a:t>пра</a:t>
            </a:r>
            <a:r>
              <a:rPr lang="bg-BG" sz="4800" dirty="0">
                <a:solidFill>
                  <a:srgbClr val="F57913"/>
                </a:solidFill>
              </a:rPr>
              <a:t>в</a:t>
            </a:r>
            <a:r>
              <a:rPr lang="bg-BG" sz="4800" dirty="0">
                <a:solidFill>
                  <a:schemeClr val="bg1"/>
                </a:solidFill>
              </a:rPr>
              <a:t>и</a:t>
            </a:r>
          </a:p>
        </p:txBody>
      </p:sp>
      <p:sp>
        <p:nvSpPr>
          <p:cNvPr id="19" name="Текстово поле 18"/>
          <p:cNvSpPr txBox="1"/>
          <p:nvPr/>
        </p:nvSpPr>
        <p:spPr>
          <a:xfrm>
            <a:off x="1000100" y="3571876"/>
            <a:ext cx="1357322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g-BG" sz="4800" dirty="0"/>
              <a:t>лъ</a:t>
            </a:r>
            <a:r>
              <a:rPr lang="bg-BG" sz="4800" dirty="0">
                <a:solidFill>
                  <a:srgbClr val="F57913"/>
                </a:solidFill>
              </a:rPr>
              <a:t>в</a:t>
            </a:r>
          </a:p>
        </p:txBody>
      </p:sp>
      <p:sp>
        <p:nvSpPr>
          <p:cNvPr id="20" name="Текстово поле 19"/>
          <p:cNvSpPr txBox="1"/>
          <p:nvPr/>
        </p:nvSpPr>
        <p:spPr>
          <a:xfrm>
            <a:off x="2714612" y="3571876"/>
            <a:ext cx="1643074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g-BG" sz="4800" dirty="0"/>
              <a:t>лъ</a:t>
            </a:r>
            <a:r>
              <a:rPr lang="bg-BG" sz="4800" dirty="0">
                <a:solidFill>
                  <a:srgbClr val="F57913"/>
                </a:solidFill>
              </a:rPr>
              <a:t>в</a:t>
            </a:r>
            <a:r>
              <a:rPr lang="bg-BG" sz="4800" dirty="0">
                <a:solidFill>
                  <a:schemeClr val="bg1"/>
                </a:solidFill>
              </a:rPr>
              <a:t>а</a:t>
            </a:r>
          </a:p>
        </p:txBody>
      </p:sp>
      <p:cxnSp>
        <p:nvCxnSpPr>
          <p:cNvPr id="21" name="Съединител &quot;права стрелка&quot; 20"/>
          <p:cNvCxnSpPr/>
          <p:nvPr/>
        </p:nvCxnSpPr>
        <p:spPr>
          <a:xfrm>
            <a:off x="2357438" y="3929063"/>
            <a:ext cx="35718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Съединител &quot;права стрелка&quot; 21"/>
          <p:cNvCxnSpPr>
            <a:stCxn id="0" idx="3"/>
          </p:cNvCxnSpPr>
          <p:nvPr/>
        </p:nvCxnSpPr>
        <p:spPr>
          <a:xfrm>
            <a:off x="6500813" y="5273675"/>
            <a:ext cx="428625" cy="127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Съединител &quot;права стрелка&quot; 22"/>
          <p:cNvCxnSpPr/>
          <p:nvPr/>
        </p:nvCxnSpPr>
        <p:spPr>
          <a:xfrm>
            <a:off x="6500813" y="6286500"/>
            <a:ext cx="42862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232" name="Picture 40" descr="C:\Users\Мери\Desktop\leon4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4500563"/>
            <a:ext cx="2868613" cy="21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33" name="Picture 42" descr="https://encrypted-tbn2.gstatic.com/images?q=tbn:ANd9GcRl6lp0wQ5m_dWW1JP8j3JahaofnzVtepWtK79yDyl8IytpEuI8A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63" y="1785938"/>
            <a:ext cx="17907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2D55AB-E6B5-4AC9-9189-03976EE5D5D1}" type="slidenum">
              <a:rPr lang="ru-RU"/>
              <a:pPr>
                <a:defRPr/>
              </a:pPr>
              <a:t>8</a:t>
            </a:fld>
            <a:endParaRPr lang="ru-RU"/>
          </a:p>
        </p:txBody>
      </p:sp>
      <p:pic>
        <p:nvPicPr>
          <p:cNvPr id="9219" name="Picture 25" descr="E:\Мери\Рамки, грамоти, фонове и др\Картинки\Деца\deva2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71462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авоъгълник 3"/>
          <p:cNvSpPr/>
          <p:nvPr/>
        </p:nvSpPr>
        <p:spPr>
          <a:xfrm>
            <a:off x="2643174" y="214290"/>
            <a:ext cx="6500826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Четем изречения</a:t>
            </a:r>
          </a:p>
        </p:txBody>
      </p:sp>
      <p:sp>
        <p:nvSpPr>
          <p:cNvPr id="9221" name="Текстово поле 5"/>
          <p:cNvSpPr txBox="1">
            <a:spLocks noChangeArrowheads="1"/>
          </p:cNvSpPr>
          <p:nvPr/>
        </p:nvSpPr>
        <p:spPr bwMode="auto">
          <a:xfrm>
            <a:off x="928688" y="1785938"/>
            <a:ext cx="5572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/>
              <a:t>Навън вали.</a:t>
            </a:r>
          </a:p>
        </p:txBody>
      </p:sp>
      <p:sp>
        <p:nvSpPr>
          <p:cNvPr id="9222" name="Текстово поле 6"/>
          <p:cNvSpPr txBox="1">
            <a:spLocks noChangeArrowheads="1"/>
          </p:cNvSpPr>
          <p:nvPr/>
        </p:nvSpPr>
        <p:spPr bwMode="auto">
          <a:xfrm>
            <a:off x="928688" y="5500688"/>
            <a:ext cx="72151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/>
              <a:t>Павел е във Варна.</a:t>
            </a:r>
          </a:p>
        </p:txBody>
      </p:sp>
      <p:sp>
        <p:nvSpPr>
          <p:cNvPr id="9223" name="Текстово поле 7"/>
          <p:cNvSpPr txBox="1">
            <a:spLocks noChangeArrowheads="1"/>
          </p:cNvSpPr>
          <p:nvPr/>
        </p:nvSpPr>
        <p:spPr bwMode="auto">
          <a:xfrm>
            <a:off x="928688" y="4286250"/>
            <a:ext cx="6858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/>
              <a:t>Велин е в Плевен.</a:t>
            </a:r>
          </a:p>
        </p:txBody>
      </p:sp>
      <p:sp>
        <p:nvSpPr>
          <p:cNvPr id="9" name="Правоъгълник 8"/>
          <p:cNvSpPr/>
          <p:nvPr/>
        </p:nvSpPr>
        <p:spPr>
          <a:xfrm>
            <a:off x="857224" y="2000240"/>
            <a:ext cx="4464496" cy="6107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0" name="Правоъгълник 9"/>
          <p:cNvSpPr/>
          <p:nvPr/>
        </p:nvSpPr>
        <p:spPr>
          <a:xfrm>
            <a:off x="857224" y="4429132"/>
            <a:ext cx="6286544" cy="71438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11" name="Правоъгълник 10"/>
          <p:cNvSpPr/>
          <p:nvPr/>
        </p:nvSpPr>
        <p:spPr>
          <a:xfrm>
            <a:off x="928662" y="5572140"/>
            <a:ext cx="6286544" cy="78581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9233" name="Текстово поле 11"/>
          <p:cNvSpPr txBox="1">
            <a:spLocks noChangeArrowheads="1"/>
          </p:cNvSpPr>
          <p:nvPr/>
        </p:nvSpPr>
        <p:spPr bwMode="auto">
          <a:xfrm>
            <a:off x="857250" y="3143250"/>
            <a:ext cx="57864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5400"/>
              <a:t>Иван е на лов.</a:t>
            </a:r>
          </a:p>
        </p:txBody>
      </p:sp>
      <p:sp>
        <p:nvSpPr>
          <p:cNvPr id="13" name="Правоъгълник 12"/>
          <p:cNvSpPr/>
          <p:nvPr/>
        </p:nvSpPr>
        <p:spPr>
          <a:xfrm>
            <a:off x="928662" y="3214686"/>
            <a:ext cx="4786346" cy="71438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  <p:pic>
        <p:nvPicPr>
          <p:cNvPr id="9238" name="Picture 22" descr="C:\Users\Мери\Desktop\n983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8627" y="1214422"/>
            <a:ext cx="3075373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10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0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10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0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10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0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1EA2C0-AD99-4A79-8081-3860AAAA77F5}" type="slidenum">
              <a:rPr lang="ru-RU"/>
              <a:pPr>
                <a:defRPr/>
              </a:pPr>
              <a:t>9</a:t>
            </a:fld>
            <a:endParaRPr lang="ru-RU"/>
          </a:p>
        </p:txBody>
      </p:sp>
      <p:pic>
        <p:nvPicPr>
          <p:cNvPr id="10243" name="Picture 25" descr="E:\Мери\Рамки, грамоти, фонове и др\Картинки\Деца\deva2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63" y="0"/>
            <a:ext cx="2928937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авоъгълник 3"/>
          <p:cNvSpPr/>
          <p:nvPr/>
        </p:nvSpPr>
        <p:spPr>
          <a:xfrm>
            <a:off x="500034" y="214290"/>
            <a:ext cx="5500726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В или ВЪВ?</a:t>
            </a: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0" y="3214686"/>
            <a:ext cx="714380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g-BG" sz="5400" dirty="0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2071670" y="1643050"/>
            <a:ext cx="1643074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g-BG" sz="5400" dirty="0">
                <a:solidFill>
                  <a:srgbClr val="FF0000"/>
                </a:solidFill>
              </a:rPr>
              <a:t>Р</a:t>
            </a:r>
            <a:r>
              <a:rPr lang="bg-BG" sz="5400" dirty="0"/>
              <a:t>ила</a:t>
            </a: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2071670" y="2714620"/>
            <a:ext cx="1785950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g-BG" sz="5400" dirty="0">
                <a:solidFill>
                  <a:srgbClr val="FF0000"/>
                </a:solidFill>
              </a:rPr>
              <a:t>м</a:t>
            </a:r>
            <a:r>
              <a:rPr lang="bg-BG" sz="5400" dirty="0"/>
              <a:t>оре</a:t>
            </a: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1857356" y="5000636"/>
            <a:ext cx="2571768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g-BG" sz="5400" dirty="0">
                <a:solidFill>
                  <a:srgbClr val="FF0000"/>
                </a:solidFill>
              </a:rPr>
              <a:t>а</a:t>
            </a:r>
            <a:r>
              <a:rPr lang="bg-BG" sz="5400" dirty="0"/>
              <a:t>лбума</a:t>
            </a: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1785918" y="3857628"/>
            <a:ext cx="2500330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g-BG" sz="5400" dirty="0">
                <a:solidFill>
                  <a:srgbClr val="FF0000"/>
                </a:solidFill>
              </a:rPr>
              <a:t>П</a:t>
            </a:r>
            <a:r>
              <a:rPr lang="bg-BG" sz="5400" dirty="0"/>
              <a:t>левен</a:t>
            </a: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4500562" y="3214686"/>
            <a:ext cx="1428760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g-BG" sz="5400" dirty="0">
                <a:solidFill>
                  <a:srgbClr val="0070C0"/>
                </a:solidFill>
              </a:rPr>
              <a:t>ВЪВ</a:t>
            </a: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7072298" y="5143512"/>
            <a:ext cx="2071702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g-BG" sz="5400" dirty="0">
                <a:solidFill>
                  <a:srgbClr val="0070C0"/>
                </a:solidFill>
              </a:rPr>
              <a:t>В</a:t>
            </a:r>
            <a:r>
              <a:rPr lang="bg-BG" sz="5400" dirty="0"/>
              <a:t>арна</a:t>
            </a: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7143768" y="1714488"/>
            <a:ext cx="1643074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g-BG" sz="5400" dirty="0">
                <a:solidFill>
                  <a:srgbClr val="0070C0"/>
                </a:solidFill>
              </a:rPr>
              <a:t>в</a:t>
            </a:r>
            <a:r>
              <a:rPr lang="bg-BG" sz="5400" dirty="0"/>
              <a:t>ира</a:t>
            </a:r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7215206" y="3857628"/>
            <a:ext cx="1643074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g-BG" sz="5400" dirty="0">
                <a:solidFill>
                  <a:srgbClr val="0070C0"/>
                </a:solidFill>
              </a:rPr>
              <a:t>в</a:t>
            </a:r>
            <a:r>
              <a:rPr lang="bg-BG" sz="5400" dirty="0"/>
              <a:t>ила</a:t>
            </a:r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7143768" y="2786058"/>
            <a:ext cx="1643074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g-BG" sz="5400" dirty="0">
                <a:solidFill>
                  <a:srgbClr val="0070C0"/>
                </a:solidFill>
              </a:rPr>
              <a:t>в</a:t>
            </a:r>
            <a:r>
              <a:rPr lang="bg-BG" sz="5400" dirty="0"/>
              <a:t>ана</a:t>
            </a:r>
          </a:p>
        </p:txBody>
      </p:sp>
      <p:cxnSp>
        <p:nvCxnSpPr>
          <p:cNvPr id="17" name="Съединител &quot;права стрелка&quot; 16"/>
          <p:cNvCxnSpPr/>
          <p:nvPr/>
        </p:nvCxnSpPr>
        <p:spPr>
          <a:xfrm flipV="1">
            <a:off x="714375" y="2214563"/>
            <a:ext cx="1357313" cy="12144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Съединител &quot;права стрелка&quot; 18"/>
          <p:cNvCxnSpPr/>
          <p:nvPr/>
        </p:nvCxnSpPr>
        <p:spPr>
          <a:xfrm flipV="1">
            <a:off x="714375" y="3357563"/>
            <a:ext cx="1357313" cy="1428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1" name="Съединител &quot;права стрелка&quot; 20"/>
          <p:cNvCxnSpPr>
            <a:endCxn id="0" idx="1"/>
          </p:cNvCxnSpPr>
          <p:nvPr/>
        </p:nvCxnSpPr>
        <p:spPr>
          <a:xfrm>
            <a:off x="714375" y="3714750"/>
            <a:ext cx="1071563" cy="6048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3" name="Съединител &quot;права стрелка&quot; 22"/>
          <p:cNvCxnSpPr/>
          <p:nvPr/>
        </p:nvCxnSpPr>
        <p:spPr>
          <a:xfrm rot="16200000" flipH="1">
            <a:off x="678656" y="4107657"/>
            <a:ext cx="1214437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6" name="Съединител &quot;права стрелка&quot; 25"/>
          <p:cNvCxnSpPr>
            <a:endCxn id="0" idx="1"/>
          </p:cNvCxnSpPr>
          <p:nvPr/>
        </p:nvCxnSpPr>
        <p:spPr>
          <a:xfrm rot="5400000" flipH="1" flipV="1">
            <a:off x="5910263" y="2195513"/>
            <a:ext cx="1252537" cy="12144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Съединител &quot;права стрелка&quot; 26"/>
          <p:cNvCxnSpPr/>
          <p:nvPr/>
        </p:nvCxnSpPr>
        <p:spPr>
          <a:xfrm flipV="1">
            <a:off x="5929313" y="3357563"/>
            <a:ext cx="1214437" cy="2857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3" name="Съединител &quot;права стрелка&quot; 32"/>
          <p:cNvCxnSpPr>
            <a:endCxn id="0" idx="1"/>
          </p:cNvCxnSpPr>
          <p:nvPr/>
        </p:nvCxnSpPr>
        <p:spPr>
          <a:xfrm>
            <a:off x="5929313" y="3929063"/>
            <a:ext cx="1285875" cy="3905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Съединител &quot;права стрелка&quot; 34"/>
          <p:cNvCxnSpPr/>
          <p:nvPr/>
        </p:nvCxnSpPr>
        <p:spPr>
          <a:xfrm rot="16200000" flipH="1">
            <a:off x="5893594" y="4107657"/>
            <a:ext cx="1214437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C871C1-8157-47DB-BBF6-85D3248C612D}" type="slidenum">
              <a:rPr lang="ru-RU"/>
              <a:pPr>
                <a:defRPr/>
              </a:pPr>
              <a:t>10</a:t>
            </a:fld>
            <a:endParaRPr lang="ru-RU"/>
          </a:p>
        </p:txBody>
      </p:sp>
      <p:pic>
        <p:nvPicPr>
          <p:cNvPr id="11267" name="Picture 25" descr="E:\Мери\Рамки, грамоти, фонове и др\Картинки\Деца\deva2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99085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авоъгълник 3"/>
          <p:cNvSpPr/>
          <p:nvPr/>
        </p:nvSpPr>
        <p:spPr>
          <a:xfrm>
            <a:off x="2857488" y="214290"/>
            <a:ext cx="5643602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Четем текст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393700" y="1571625"/>
            <a:ext cx="87503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14300" eaLnBrk="0" hangingPunct="0"/>
            <a:r>
              <a:rPr lang="bg-BG" sz="3600" b="1">
                <a:cs typeface="Times New Roman" pitchFamily="18" charset="0"/>
              </a:rPr>
              <a:t>                </a:t>
            </a:r>
            <a:r>
              <a:rPr lang="bg-BG" sz="4000" b="1">
                <a:cs typeface="Times New Roman" pitchFamily="18" charset="0"/>
              </a:rPr>
              <a:t>При вуйна</a:t>
            </a:r>
            <a:endParaRPr lang="bg-BG" sz="4000">
              <a:cs typeface="Times New Roman" pitchFamily="18" charset="0"/>
            </a:endParaRPr>
          </a:p>
          <a:p>
            <a:pPr indent="114300" eaLnBrk="0" hangingPunct="0"/>
            <a:r>
              <a:rPr lang="bg-BG" sz="4000">
                <a:cs typeface="Times New Roman" pitchFamily="18" charset="0"/>
              </a:rPr>
              <a:t>Валери е при вуйна Вера. </a:t>
            </a:r>
          </a:p>
          <a:p>
            <a:pPr indent="114300" eaLnBrk="0" hangingPunct="0"/>
            <a:r>
              <a:rPr lang="bg-BG" sz="4000">
                <a:cs typeface="Times New Roman" pitchFamily="18" charset="0"/>
              </a:rPr>
              <a:t>Вуйна му плеви пипера. А Валери?</a:t>
            </a:r>
          </a:p>
          <a:p>
            <a:pPr indent="114300" eaLnBrk="0" hangingPunct="0"/>
            <a:r>
              <a:rPr lang="bg-BG" sz="4000">
                <a:cs typeface="Times New Roman" pitchFamily="18" charset="0"/>
              </a:rPr>
              <a:t>Валери полива боба.</a:t>
            </a:r>
            <a:r>
              <a:rPr lang="bg-BG" sz="4000"/>
              <a:t> </a:t>
            </a:r>
          </a:p>
        </p:txBody>
      </p:sp>
      <p:sp>
        <p:nvSpPr>
          <p:cNvPr id="6" name="Закръглен правоъгълник 5"/>
          <p:cNvSpPr/>
          <p:nvPr/>
        </p:nvSpPr>
        <p:spPr>
          <a:xfrm rot="10800000">
            <a:off x="571500" y="2357438"/>
            <a:ext cx="1928813" cy="42862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bg-BG"/>
          </a:p>
        </p:txBody>
      </p:sp>
      <p:pic>
        <p:nvPicPr>
          <p:cNvPr id="11271" name="Picture 7" descr="C:\Users\Мери\Desktop\lejka2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3463" y="3786188"/>
            <a:ext cx="4300537" cy="267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09898E-6 L 0.32413 -0.00092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413 -0.00092 L 0.23768 0.08303 " pathEditMode="relative" rAng="0" ptsTypes="AA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768 0.08303 L 0.19045 0.18779 " pathEditMode="relative" rAng="0" ptsTypes="AA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4"/>
          <p:cNvSpPr/>
          <p:nvPr/>
        </p:nvSpPr>
        <p:spPr>
          <a:xfrm flipV="1">
            <a:off x="0" y="0"/>
            <a:ext cx="8001000" cy="6858000"/>
          </a:xfrm>
          <a:prstGeom prst="rtTriangle">
            <a:avLst/>
          </a:prstGeom>
          <a:blipFill dpi="0" rotWithShape="1">
            <a:blip r:embed="rId3">
              <a:alphaModFix amt="94000"/>
            </a:blip>
            <a:srcRect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2909618" flipH="1">
            <a:off x="3905228" y="-1812572"/>
            <a:ext cx="119129" cy="1048314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 rot="20815945">
            <a:off x="2765425" y="2565400"/>
            <a:ext cx="1263650" cy="22463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</a:t>
            </a:r>
            <a:endParaRPr lang="ru-RU" sz="1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0"/>
          <p:cNvSpPr txBox="1"/>
          <p:nvPr/>
        </p:nvSpPr>
        <p:spPr>
          <a:xfrm rot="20983810">
            <a:off x="785813" y="4329113"/>
            <a:ext cx="1330325" cy="224631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rgbClr val="F57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</a:t>
            </a:r>
            <a:endParaRPr lang="ru-RU" sz="14000" b="1" dirty="0">
              <a:solidFill>
                <a:srgbClr val="F57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0"/>
          <p:cNvSpPr txBox="1"/>
          <p:nvPr/>
        </p:nvSpPr>
        <p:spPr>
          <a:xfrm rot="20314623">
            <a:off x="5470525" y="733425"/>
            <a:ext cx="1177925" cy="22479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</a:t>
            </a:r>
            <a:endParaRPr lang="ru-RU" sz="1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0"/>
          <p:cNvSpPr txBox="1"/>
          <p:nvPr/>
        </p:nvSpPr>
        <p:spPr>
          <a:xfrm rot="21443890">
            <a:off x="1558925" y="3711575"/>
            <a:ext cx="1200150" cy="22463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</a:t>
            </a:r>
            <a:endParaRPr lang="ru-RU" sz="1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 rot="20736033">
            <a:off x="2424113" y="3041650"/>
            <a:ext cx="1354137" cy="22479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ln w="11430"/>
                <a:solidFill>
                  <a:srgbClr val="20117D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</a:t>
            </a:r>
            <a:endParaRPr lang="ru-RU" sz="14000" b="1" dirty="0">
              <a:ln w="11430"/>
              <a:solidFill>
                <a:srgbClr val="20117D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0"/>
          <p:cNvSpPr txBox="1"/>
          <p:nvPr/>
        </p:nvSpPr>
        <p:spPr>
          <a:xfrm rot="20803648">
            <a:off x="3879850" y="1720850"/>
            <a:ext cx="1557338" cy="22463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</a:t>
            </a:r>
            <a:endParaRPr lang="ru-RU" sz="14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0"/>
          <p:cNvSpPr txBox="1"/>
          <p:nvPr/>
        </p:nvSpPr>
        <p:spPr>
          <a:xfrm rot="21082940">
            <a:off x="4813300" y="1228725"/>
            <a:ext cx="1138238" cy="22463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endParaRPr lang="ru-RU" sz="1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6143625" y="142875"/>
            <a:ext cx="1143000" cy="22463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</a:t>
            </a:r>
            <a:endParaRPr lang="ru-RU" sz="14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2302" name="Picture 25" descr="E:\Мери\Рамки, грамоти, фонове и др\Картинки\Деца\deva21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32325" y="4214813"/>
            <a:ext cx="45116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авоъгълник 24"/>
          <p:cNvSpPr/>
          <p:nvPr/>
        </p:nvSpPr>
        <p:spPr>
          <a:xfrm>
            <a:off x="642910" y="642918"/>
            <a:ext cx="3643338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6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Браво!</a:t>
            </a:r>
          </a:p>
        </p:txBody>
      </p:sp>
      <p:sp>
        <p:nvSpPr>
          <p:cNvPr id="27" name="Правоъгълник 26"/>
          <p:cNvSpPr/>
          <p:nvPr/>
        </p:nvSpPr>
        <p:spPr>
          <a:xfrm>
            <a:off x="928662" y="785794"/>
            <a:ext cx="3214710" cy="100013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bg-BG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7" grpId="0"/>
      <p:bldP spid="17" grpId="1"/>
      <p:bldP spid="13" grpId="0"/>
      <p:bldP spid="13" grpId="1"/>
      <p:bldP spid="10" grpId="0"/>
      <p:bldP spid="10" grpId="1"/>
      <p:bldP spid="15" grpId="0"/>
      <p:bldP spid="15" grpId="1"/>
      <p:bldP spid="16" grpId="0"/>
      <p:bldP spid="16" grpId="1"/>
      <p:bldP spid="18" grpId="0"/>
      <p:bldP spid="1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ONLINEALLOWACCESS" val="1"/>
  <p:tag name="ISPRINGONLINEUPLOADPRESENTATION" val="1"/>
  <p:tag name="ISPRINGONLINEALLOWDOWNLOAD" val="1"/>
  <p:tag name="ISPRINGONLINETOPIC" val="Education"/>
  <p:tag name="ISPRINGONLINELANG" val="bg"/>
</p:tagLst>
</file>

<file path=ppt/theme/theme1.xml><?xml version="1.0" encoding="utf-8"?>
<a:theme xmlns:a="http://schemas.openxmlformats.org/drawingml/2006/main" name="Вв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Вв</Template>
  <TotalTime>203</TotalTime>
  <Words>161</Words>
  <Application>Microsoft Office PowerPoint</Application>
  <PresentationFormat>Презентация на цял екран (4:3)</PresentationFormat>
  <Paragraphs>101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2" baseType="lpstr">
      <vt:lpstr>Вв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 и буква Вв</dc:title>
  <dc:creator>Мери</dc:creator>
  <dc:description>http://aida.ucoz.ru</dc:description>
  <cp:lastModifiedBy>User</cp:lastModifiedBy>
  <cp:revision>29</cp:revision>
  <dcterms:created xsi:type="dcterms:W3CDTF">2012-12-01T14:09:14Z</dcterms:created>
  <dcterms:modified xsi:type="dcterms:W3CDTF">2013-01-12T10:06:17Z</dcterms:modified>
</cp:coreProperties>
</file>